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FDCD9"/>
    <a:srgbClr val="E4E4E4"/>
    <a:srgbClr val="FCECE8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4" d="100"/>
          <a:sy n="64" d="100"/>
        </p:scale>
        <p:origin x="-748" y="-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F8DBF-E2DF-4A9C-B05E-02C7BE0CB1F3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8ADBE-0F31-479C-9107-B519EC27B5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0741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50993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73574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07831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0775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5099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11341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77973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63857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71024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05995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79347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ADBE-0F31-479C-9107-B519EC27B526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0887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43EC1F-3606-43FD-895B-909910F77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9D8B462-E9A9-4F28-B907-D3FC6C586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CC1AA4F-1458-4A59-A908-682813D5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12E1035-98D1-4AAA-8A28-E2AE48E4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CBAE633-B7BB-427E-BA92-FC7296D3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5345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FE7E10-1E7F-41C4-B6C5-3F1BB8E8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BE3BF8E-BF31-4F70-B971-5FA2CA7E1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BB0B2A9-2797-4100-B008-1C29A8BD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0C59114-5225-4EE3-AC60-48C100008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02669FF-370C-4E56-97A0-50EAF8E8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2047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6F5B16C-76D7-4D84-9889-FB6788EA2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63DE72A-C540-4EF8-B391-9F64FDE27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1538D5A-48C0-437B-B791-8213CF98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F8CDC30-5931-4E54-A108-D36AB943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A8D4B29-A1D4-4DCD-909C-36E3BD9A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6761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1548CB-A96D-4795-B985-252D0812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2166DE3-6A2F-4DE0-B144-13252A6B9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D9803F0-9BB3-43C6-B46A-B9065A68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E455080-D0D6-4A6C-8063-D69BCD1A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E84A50C-1C7D-41FC-AAC8-0C77FF32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5084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6BAFCE-E1DD-41F7-B405-E30ECAEF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3F77809-D6C4-4D6B-8849-5A0BF0DF0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37A9B02-65F6-4F63-96E2-DDD73165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C6850F3-F873-40AA-B5AA-63F474F7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6EDB402-F10B-413B-9092-5BDE9ED0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5728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1F591CF-4664-4332-9A91-3504A758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A77F09D-F78D-44AE-A17E-B1F44EA7D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44890CA-030D-4120-9F5F-944A0E298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7E20E4E-E8AF-4B30-ACD9-8E36DECB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28D5DA2-546D-4CF9-9B1E-C715E318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D2EBE5C-5EC5-4359-8F49-A3118D84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6252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5E0C213-3053-409E-8F64-82DC2667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3F51664-A67A-41E2-AC97-ED7B601B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E279750-3274-42D4-B1E2-8C4C93113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9559FF8F-B662-4053-85ED-9413C1363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F202AA5-DF4C-4068-8F01-BC24CA804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7B57DE87-DB52-4520-A7CD-CC5B0AD6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08177C4A-BE79-42F0-88E2-C6792609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4752752-FC64-4F7C-8BAF-D1B03E31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550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532F91F-F030-4E85-871A-FE9DEC98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50057F25-D5EC-412B-842A-16831FD7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EACAAB3D-59C4-4B88-BD9D-818260A8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F00A085E-EB68-41EC-978F-6F8CD0ED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1430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3EDDD8A0-BB6A-4189-9BC7-C30F31CDA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0F5076A7-3CF6-4932-A4E9-6B4C5A67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11601A6-BF77-40E7-8AE4-31C2066C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171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1514C06-0C6A-470B-B1BD-0873AAD4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2A3D057-21A1-4A9B-9219-E95EAFD3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30346A9-96BD-4108-BE64-67C27928C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1473277-6D95-46A8-9EE4-98349871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8DB1A3D-20D4-43D4-8F6B-26496DDC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CB6F8D4-BD44-42EA-B760-F6A119B2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8198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C9AB4F-E7BE-4A53-91AF-4B91892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414AB417-0181-4045-B385-620AE6A6B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2650169-B27A-4372-9375-C6EC1410E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D70E384-2EF4-43AD-A7B6-1DC80DDF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3B9551E-63C8-4B61-ACCC-A0B19685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BBA28E6-7978-4BF4-8A28-C499A64E2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255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6511F47-AC0B-4069-8F89-D66E6B13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997A67-9977-48C1-BD23-D34DCD4E0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02EDEFF-A90F-4A5B-B5AD-2AD940FCD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F632-A89A-4630-8B02-FE59E89628C1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9EF5FD7-741A-47C0-81C1-5DCE4380A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165C3E4-3AEF-4A80-AA49-1FADD72FB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60AF5-50DC-4629-81A6-B547F3256E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0070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slide" Target="slide4.xml"/><Relationship Id="rId10" Type="http://schemas.openxmlformats.org/officeDocument/2006/relationships/slide" Target="slide10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0" y="619618"/>
              <a:ext cx="12191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Book Antiqua" pitchFamily="18" charset="0"/>
                </a:rPr>
                <a:t>ÍNDICE – MADRID REGIÓN</a:t>
              </a:r>
              <a:endParaRPr lang="es-ES" sz="2400" b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</p:grpSp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5406593"/>
              </p:ext>
            </p:extLst>
          </p:nvPr>
        </p:nvGraphicFramePr>
        <p:xfrm>
          <a:off x="964096" y="1339963"/>
          <a:ext cx="10406269" cy="449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6269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3" action="ppaction://hlinksldjump"/>
                        </a:rPr>
                        <a:t>ALCOBENDAS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4" action="ppaction://hlinksldjump"/>
                        </a:rPr>
                        <a:t>ALCORCÓN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5" action="ppaction://hlinksldjump"/>
                        </a:rPr>
                        <a:t>ARANJUEZ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6" action="ppaction://hlinksldjump"/>
                        </a:rPr>
                        <a:t>COLMENAR VIEJO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7" action="ppaction://hlinksldjump"/>
                        </a:rPr>
                        <a:t>FUENLABRADA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8" action="ppaction://hlinksldjump"/>
                        </a:rPr>
                        <a:t>GETAFE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9" action="ppaction://hlinksldjump"/>
                        </a:rPr>
                        <a:t>MAJADAHONDA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10" action="ppaction://hlinksldjump"/>
                        </a:rPr>
                        <a:t>PARLA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hlinkClick r:id="rId11" action="ppaction://hlinksldjump"/>
                        </a:rPr>
                        <a:t>MÓSTOLES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</a:tbl>
          </a:graphicData>
        </a:graphic>
      </p:graphicFrame>
      <p:pic>
        <p:nvPicPr>
          <p:cNvPr id="12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921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chemeClr val="bg1"/>
                  </a:solidFill>
                  <a:latin typeface="Book Antiqua" pitchFamily="18" charset="0"/>
                </a:rPr>
                <a:t>PARLA</a:t>
              </a: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0481828"/>
              </p:ext>
            </p:extLst>
          </p:nvPr>
        </p:nvGraphicFramePr>
        <p:xfrm>
          <a:off x="304508" y="1142969"/>
          <a:ext cx="3755790" cy="4335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790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Violencia sobre la Mujer N.º 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Registro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6916591"/>
                  </a:ext>
                </a:extLst>
              </a:tr>
            </a:tbl>
          </a:graphicData>
        </a:graphic>
      </p:graphicFrame>
      <p:graphicFrame>
        <p:nvGraphicFramePr>
          <p:cNvPr id="9" name="Tabla 24">
            <a:extLst>
              <a:ext uri="{FF2B5EF4-FFF2-40B4-BE49-F238E27FC236}">
                <a16:creationId xmlns="" xmlns:a16="http://schemas.microsoft.com/office/drawing/2014/main" id="{61BB3338-4617-41CA-84ED-960576014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05225488"/>
              </p:ext>
            </p:extLst>
          </p:nvPr>
        </p:nvGraphicFramePr>
        <p:xfrm>
          <a:off x="4277891" y="1142969"/>
          <a:ext cx="3755790" cy="4335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790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decantoparla@madrid.org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parla1@madrid.org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parla2@madrid.org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parla3@madrid.org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parla4@madrid.org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parla5@madrid.org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parla6@madrid.org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parla7@madrid.org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jvsmparla1@madrid.org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rcparla@madrid.org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6916591"/>
                  </a:ext>
                </a:extLst>
              </a:tr>
            </a:tbl>
          </a:graphicData>
        </a:graphic>
      </p:graphicFrame>
      <p:graphicFrame>
        <p:nvGraphicFramePr>
          <p:cNvPr id="11" name="Tabla 24">
            <a:extLst>
              <a:ext uri="{FF2B5EF4-FFF2-40B4-BE49-F238E27FC236}">
                <a16:creationId xmlns="" xmlns:a16="http://schemas.microsoft.com/office/drawing/2014/main" id="{A1F60B21-CA2A-4D29-9B2A-6A556D1B3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908342"/>
              </p:ext>
            </p:extLst>
          </p:nvPr>
        </p:nvGraphicFramePr>
        <p:xfrm>
          <a:off x="8251275" y="1142969"/>
          <a:ext cx="3755790" cy="4335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790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TELEFÓNOS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916218074/8151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916218041/8035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916218043/8049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916218057/8056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916218064/8058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916218105/8066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916218111/8113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916218022/8021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916218135/8139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916218082/8088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6916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921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chemeClr val="bg1"/>
                  </a:solidFill>
                  <a:latin typeface="Book Antiqua" pitchFamily="18" charset="0"/>
                </a:rPr>
                <a:t>MÓSTOLES (I)</a:t>
              </a: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2260334"/>
              </p:ext>
            </p:extLst>
          </p:nvPr>
        </p:nvGraphicFramePr>
        <p:xfrm>
          <a:off x="270756" y="1072216"/>
          <a:ext cx="3757931" cy="531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7</a:t>
                      </a: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8</a:t>
                      </a: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</a:tbl>
          </a:graphicData>
        </a:graphic>
      </p:graphicFrame>
      <p:graphicFrame>
        <p:nvGraphicFramePr>
          <p:cNvPr id="12" name="Tabla 24">
            <a:extLst>
              <a:ext uri="{FF2B5EF4-FFF2-40B4-BE49-F238E27FC236}">
                <a16:creationId xmlns="" xmlns:a16="http://schemas.microsoft.com/office/drawing/2014/main" id="{9666D435-14D2-4875-8D10-654F5049F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8482225"/>
              </p:ext>
            </p:extLst>
          </p:nvPr>
        </p:nvGraphicFramePr>
        <p:xfrm>
          <a:off x="4271684" y="1072216"/>
          <a:ext cx="3757931" cy="526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decanomostoles@madrid.org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instancia1_mostoles@madrid.org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instancia2_mostoles@madrid.org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instancia3_mostoles@madrid.org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instancia4_mostoles@madrid.org</a:t>
                      </a: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instancia5_mostoles@madrid.org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instancia6_mostoles@madrid.org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instancia7_mostoles@madrid.org</a:t>
                      </a: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instancia8_mostoles@madrid.org</a:t>
                      </a: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instruccion1_mostoles@madrid.org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instruccion2_mostoles@madrid.org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  <a:endParaRPr lang="es-E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695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instruccion3_mostoles@madrid.org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  <a:endParaRPr lang="es-E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instruccion4_mostoles@madrid.org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  <a:endParaRPr lang="es-E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</a:tbl>
          </a:graphicData>
        </a:graphic>
      </p:graphicFrame>
      <p:graphicFrame>
        <p:nvGraphicFramePr>
          <p:cNvPr id="13" name="Tabla 24">
            <a:extLst>
              <a:ext uri="{FF2B5EF4-FFF2-40B4-BE49-F238E27FC236}">
                <a16:creationId xmlns="" xmlns:a16="http://schemas.microsoft.com/office/drawing/2014/main" id="{45BA483B-D910-4DCD-BC2B-642E1F6CB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569970"/>
              </p:ext>
            </p:extLst>
          </p:nvPr>
        </p:nvGraphicFramePr>
        <p:xfrm>
          <a:off x="8272612" y="1072216"/>
          <a:ext cx="3757931" cy="531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TELEFÓNOS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916647301 / 916647217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72 44 / 91 664 72 42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72 32 / 91 664 72 34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73 06 / 91 664 73 05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73 08 / 91 664 73 09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72 28 / 91 664 72 30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72 38 / 91 664 72 40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73 53 / 91 664 73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54</a:t>
                      </a: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91 550 13 79/80/81/82/83/84/85/86/87/88/89/90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72 16 / 91 664 72 18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72 22 / 91 664 72 24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72 46 / 91 664 72 48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91 664 72 52 / 91 664 72 54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2567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chemeClr val="bg1"/>
                  </a:solidFill>
                  <a:latin typeface="Book Antiqua" pitchFamily="18" charset="0"/>
                </a:rPr>
                <a:t>MÓSTOLES (II)</a:t>
              </a: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59643236"/>
              </p:ext>
            </p:extLst>
          </p:nvPr>
        </p:nvGraphicFramePr>
        <p:xfrm>
          <a:off x="270756" y="1072216"/>
          <a:ext cx="3757931" cy="473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5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6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Violencia sobre la Mujer N.º 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Social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Social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Social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Penal N.º 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Penal N.º 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Penal N.º 3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Penal N.º 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Penal N.º 5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Penal N.º 6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</a:tbl>
          </a:graphicData>
        </a:graphic>
      </p:graphicFrame>
      <p:graphicFrame>
        <p:nvGraphicFramePr>
          <p:cNvPr id="9" name="Tabla 24">
            <a:extLst>
              <a:ext uri="{FF2B5EF4-FFF2-40B4-BE49-F238E27FC236}">
                <a16:creationId xmlns="" xmlns:a16="http://schemas.microsoft.com/office/drawing/2014/main" id="{03F59084-6DC2-4F16-8F53-9F551F8F9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7503385"/>
              </p:ext>
            </p:extLst>
          </p:nvPr>
        </p:nvGraphicFramePr>
        <p:xfrm>
          <a:off x="4289303" y="1060168"/>
          <a:ext cx="3757931" cy="473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instruccion5_mostoles@madrid.org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jim6@madrid.org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viomostoles@madrid.org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social1_mostoles@madrid.org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social2_mostoles@madrid.org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jsocial3mostoles@madrid.org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penal1_mostoles@madrid.org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penal2_mostoles@madrid.org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penal3_mostoles@madrid.org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penal4_mostoles@madrid.org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penal5_mostoles@madrid.org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penal6_mostoles@madrid.org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</a:tbl>
          </a:graphicData>
        </a:graphic>
      </p:graphicFrame>
      <p:graphicFrame>
        <p:nvGraphicFramePr>
          <p:cNvPr id="11" name="Tabla 24">
            <a:extLst>
              <a:ext uri="{FF2B5EF4-FFF2-40B4-BE49-F238E27FC236}">
                <a16:creationId xmlns="" xmlns:a16="http://schemas.microsoft.com/office/drawing/2014/main" id="{C300F62E-6283-4208-A136-A1EA03B5C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0172653"/>
              </p:ext>
            </p:extLst>
          </p:nvPr>
        </p:nvGraphicFramePr>
        <p:xfrm>
          <a:off x="8163315" y="1072216"/>
          <a:ext cx="3757931" cy="473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TELEFÓNOS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916647324 / 916647326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916647172 / 916647173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916647330 / 916647332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912760510 / 912760511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912760515 / 912760516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912760661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916647278 / 91664 7280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916647282 / 916647284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916647262 / 916647264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916647314 / 916647315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916647372 / 916647373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916647176 / 916647177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4269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chemeClr val="bg1"/>
                  </a:solidFill>
                  <a:latin typeface="Book Antiqua" pitchFamily="18" charset="0"/>
                </a:rPr>
                <a:t>ALCOBENDAS</a:t>
              </a: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5406593"/>
              </p:ext>
            </p:extLst>
          </p:nvPr>
        </p:nvGraphicFramePr>
        <p:xfrm>
          <a:off x="129849" y="862884"/>
          <a:ext cx="3837195" cy="583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Juzgados de Instrucción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Juzgados de Instrucción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Juzgados de Instrucción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Juzgados de Instrucción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Juzgados de Violencia sobre la Mujer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</a:tbl>
          </a:graphicData>
        </a:graphic>
      </p:graphicFrame>
      <p:graphicFrame>
        <p:nvGraphicFramePr>
          <p:cNvPr id="31" name="Tabla 24">
            <a:extLst>
              <a:ext uri="{FF2B5EF4-FFF2-40B4-BE49-F238E27FC236}">
                <a16:creationId xmlns="" xmlns:a16="http://schemas.microsoft.com/office/drawing/2014/main" id="{803BC23F-CFDA-4677-8EE4-F75D8D645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4037577"/>
              </p:ext>
            </p:extLst>
          </p:nvPr>
        </p:nvGraphicFramePr>
        <p:xfrm>
          <a:off x="4218822" y="862884"/>
          <a:ext cx="3837195" cy="583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decanatoalcobendas@madrid.org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instancia1_alcobendas@madrid.org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instancia2_alcobendas@madrid.org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instancia3_alcobendas@madrid.org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instancia4_alcobendas@madrid.org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instancia5_alcobendas@madrid.org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instancia6_alcobendas@madrid.org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instruccion1alcobendas@madrid.org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instruccion2_alcobendas@madrid.org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instruccion3_alcobendas@madrid.org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instruccion4alcobendas@madrid.org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scacalcobendas@madrid.org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</a:tbl>
          </a:graphicData>
        </a:graphic>
      </p:graphicFrame>
      <p:graphicFrame>
        <p:nvGraphicFramePr>
          <p:cNvPr id="32" name="Tabla 24">
            <a:extLst>
              <a:ext uri="{FF2B5EF4-FFF2-40B4-BE49-F238E27FC236}">
                <a16:creationId xmlns="" xmlns:a16="http://schemas.microsoft.com/office/drawing/2014/main" id="{9E0CB64F-7586-450F-864F-017FC8B4F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9237701"/>
              </p:ext>
            </p:extLst>
          </p:nvPr>
        </p:nvGraphicFramePr>
        <p:xfrm>
          <a:off x="8246152" y="862884"/>
          <a:ext cx="3837195" cy="583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TELÉFONOS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916539521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916539290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916258015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916539732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916258586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912760367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912760241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916258587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916258518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916258573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916258514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916258497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8921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chemeClr val="bg1"/>
                  </a:solidFill>
                  <a:latin typeface="Book Antiqua" pitchFamily="18" charset="0"/>
                </a:rPr>
                <a:t>ALCORCÓN</a:t>
              </a: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5392430"/>
              </p:ext>
            </p:extLst>
          </p:nvPr>
        </p:nvGraphicFramePr>
        <p:xfrm>
          <a:off x="191492" y="1286808"/>
          <a:ext cx="3837195" cy="449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Violencia sobre la Mujer N.º 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</a:tbl>
          </a:graphicData>
        </a:graphic>
      </p:graphicFrame>
      <p:graphicFrame>
        <p:nvGraphicFramePr>
          <p:cNvPr id="9" name="Tabla 24">
            <a:extLst>
              <a:ext uri="{FF2B5EF4-FFF2-40B4-BE49-F238E27FC236}">
                <a16:creationId xmlns="" xmlns:a16="http://schemas.microsoft.com/office/drawing/2014/main" id="{DA97B84F-C158-4D7C-A63C-F1331F3EA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063190"/>
              </p:ext>
            </p:extLst>
          </p:nvPr>
        </p:nvGraphicFramePr>
        <p:xfrm>
          <a:off x="4218105" y="1279072"/>
          <a:ext cx="3837195" cy="449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decanato.alcorcon@madrid.org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juzgado_alcorcon1@madrid.org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juzgado_alcorcon2@madrid.org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juzgado_alcorcon3@madrid.org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juzgado_alcorcon4@madrid.org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juzgado_alcorcon5@madrid.org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juzgado_alcorcon6@madrid.org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juzgado_alcorcon7@madrid.org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vioalcorcon1@madrid.org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</a:tbl>
          </a:graphicData>
        </a:graphic>
      </p:graphicFrame>
      <p:graphicFrame>
        <p:nvGraphicFramePr>
          <p:cNvPr id="11" name="Tabla 24">
            <a:extLst>
              <a:ext uri="{FF2B5EF4-FFF2-40B4-BE49-F238E27FC236}">
                <a16:creationId xmlns="" xmlns:a16="http://schemas.microsoft.com/office/drawing/2014/main" id="{9A202FFE-188C-4089-8009-2B9D654A2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7639998"/>
              </p:ext>
            </p:extLst>
          </p:nvPr>
        </p:nvGraphicFramePr>
        <p:xfrm>
          <a:off x="8244719" y="1286808"/>
          <a:ext cx="3837195" cy="449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TELÉFONOS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916129711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917741502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916129361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916129611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916120161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916120212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917741520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917741533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917741561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106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chemeClr val="bg1"/>
                  </a:solidFill>
                  <a:latin typeface="Book Antiqua" pitchFamily="18" charset="0"/>
                </a:rPr>
                <a:t>ARANJUEZ</a:t>
              </a: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5118338"/>
              </p:ext>
            </p:extLst>
          </p:nvPr>
        </p:nvGraphicFramePr>
        <p:xfrm>
          <a:off x="191491" y="1286808"/>
          <a:ext cx="3837195" cy="3143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Registro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</a:tbl>
          </a:graphicData>
        </a:graphic>
      </p:graphicFrame>
      <p:graphicFrame>
        <p:nvGraphicFramePr>
          <p:cNvPr id="9" name="Tabla 24">
            <a:extLst>
              <a:ext uri="{FF2B5EF4-FFF2-40B4-BE49-F238E27FC236}">
                <a16:creationId xmlns="" xmlns:a16="http://schemas.microsoft.com/office/drawing/2014/main" id="{DA97B84F-C158-4D7C-A63C-F1331F3EA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1883249"/>
              </p:ext>
            </p:extLst>
          </p:nvPr>
        </p:nvGraphicFramePr>
        <p:xfrm>
          <a:off x="4218105" y="1279072"/>
          <a:ext cx="3837195" cy="3143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decanatoaranjuez@madrid.org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juzgado_aranjuez1@madrid.org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juzgado_aranjuez2@madrid.org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juzgado_aranjuez3@madrid.org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juzgado_aranjuez4@madrid.org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registrocivil.aranjuez@justicia.es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</a:tbl>
          </a:graphicData>
        </a:graphic>
      </p:graphicFrame>
      <p:graphicFrame>
        <p:nvGraphicFramePr>
          <p:cNvPr id="11" name="Tabla 24">
            <a:extLst>
              <a:ext uri="{FF2B5EF4-FFF2-40B4-BE49-F238E27FC236}">
                <a16:creationId xmlns="" xmlns:a16="http://schemas.microsoft.com/office/drawing/2014/main" id="{9A202FFE-188C-4089-8009-2B9D654A2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43742278"/>
              </p:ext>
            </p:extLst>
          </p:nvPr>
        </p:nvGraphicFramePr>
        <p:xfrm>
          <a:off x="8244719" y="1286808"/>
          <a:ext cx="3837195" cy="3143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TELÉFONOS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918914918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Civil: 918910167 / Penal: 918913541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Civil: 918920600 / Penal: 918920540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Civil: 918910114 / Penal: 918912143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918351925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918922018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398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chemeClr val="bg1"/>
                  </a:solidFill>
                  <a:latin typeface="Book Antiqua" pitchFamily="18" charset="0"/>
                </a:rPr>
                <a:t>COLMENAR VIEJO</a:t>
              </a: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7072945"/>
              </p:ext>
            </p:extLst>
          </p:nvPr>
        </p:nvGraphicFramePr>
        <p:xfrm>
          <a:off x="318977" y="862882"/>
          <a:ext cx="3709710" cy="5838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9710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741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3741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59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59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59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59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59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59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3741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Servicio Común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3741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Registro Civil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3741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Colegio de Procuradores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3741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Fiscalía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459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Forenses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3741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Psicólogos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</a:tbl>
          </a:graphicData>
        </a:graphic>
      </p:graphicFrame>
      <p:graphicFrame>
        <p:nvGraphicFramePr>
          <p:cNvPr id="31" name="Tabla 24">
            <a:extLst>
              <a:ext uri="{FF2B5EF4-FFF2-40B4-BE49-F238E27FC236}">
                <a16:creationId xmlns="" xmlns:a16="http://schemas.microsoft.com/office/drawing/2014/main" id="{803BC23F-CFDA-4677-8EE4-F75D8D645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0665147"/>
              </p:ext>
            </p:extLst>
          </p:nvPr>
        </p:nvGraphicFramePr>
        <p:xfrm>
          <a:off x="4218822" y="862884"/>
          <a:ext cx="3837195" cy="583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colmenarviejo.j1@madrid.org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colmenarviejo.j2@madrid.org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colmenarviejo.j3@madrid.org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colmenarviejo.j4@madrid.org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colmenarviejo.j5@madrid.org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colmenarviejo.j6@madrid.org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</a:tbl>
          </a:graphicData>
        </a:graphic>
      </p:graphicFrame>
      <p:graphicFrame>
        <p:nvGraphicFramePr>
          <p:cNvPr id="32" name="Tabla 24">
            <a:extLst>
              <a:ext uri="{FF2B5EF4-FFF2-40B4-BE49-F238E27FC236}">
                <a16:creationId xmlns="" xmlns:a16="http://schemas.microsoft.com/office/drawing/2014/main" id="{9E0CB64F-7586-450F-864F-017FC8B4F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4400545"/>
              </p:ext>
            </p:extLst>
          </p:nvPr>
        </p:nvGraphicFramePr>
        <p:xfrm>
          <a:off x="8246152" y="862884"/>
          <a:ext cx="3837195" cy="583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95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TELÉFONOS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91-847-44-85/61/84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91-847-44-50/47/54/52/53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91-847-44-32/38/33/34/36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91-847-44-16/18/20/22/23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91-847-44-01/02/05/07/08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91-847-44-81/77/81/73/75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91-847-44-92/98/96/94/91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91-847-44-65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91-847-44-59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91-845-96-01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91-847-44-14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91-847-44-63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118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chemeClr val="bg1"/>
                  </a:solidFill>
                  <a:latin typeface="Book Antiqua" pitchFamily="18" charset="0"/>
                </a:rPr>
                <a:t>FUENLABRADA</a:t>
              </a: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0542546"/>
              </p:ext>
            </p:extLst>
          </p:nvPr>
        </p:nvGraphicFramePr>
        <p:xfrm>
          <a:off x="270756" y="905415"/>
          <a:ext cx="3757931" cy="5599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N.º 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3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Instrucción N.º 6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9822765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Violencia sobre la Mujer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2648384"/>
                  </a:ext>
                </a:extLst>
              </a:tr>
            </a:tbl>
          </a:graphicData>
        </a:graphic>
      </p:graphicFrame>
      <p:graphicFrame>
        <p:nvGraphicFramePr>
          <p:cNvPr id="9" name="Tabla 24">
            <a:extLst>
              <a:ext uri="{FF2B5EF4-FFF2-40B4-BE49-F238E27FC236}">
                <a16:creationId xmlns="" xmlns:a16="http://schemas.microsoft.com/office/drawing/2014/main" id="{84ED2E3A-4839-4D20-8B9E-0C6DDEFAF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4410177"/>
              </p:ext>
            </p:extLst>
          </p:nvPr>
        </p:nvGraphicFramePr>
        <p:xfrm>
          <a:off x="4258454" y="897612"/>
          <a:ext cx="3757931" cy="560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570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decanatofuenlabrada@madrid.org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fuenlabrada_instancia1@madrid.org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fuenlabrada_instancia2@madrid.org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fuenlabrada_instancia3@madrid.org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fuenlabrada_instancia4@madrid.org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fuenlabrada_instancia5@madrid.org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fuenlabrada_instancia6@madrid.org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fuenlabrada_instancia7@madrid.org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fuenlabrada_instrucción1@madrid.org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fuenlabrada_instrucción2@madrid.org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fuenlabrada_instrucción3@madrid.org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fuenlabrada_instrucción4@madrid.org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fuenlabrada_instrucción5@madrid.org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fuenlabrada_instrucción6@madrid.org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9822765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violencia1_fuenlabrada@madrid.org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2648384"/>
                  </a:ext>
                </a:extLst>
              </a:tr>
            </a:tbl>
          </a:graphicData>
        </a:graphic>
      </p:graphicFrame>
      <p:graphicFrame>
        <p:nvGraphicFramePr>
          <p:cNvPr id="11" name="Tabla 24">
            <a:extLst>
              <a:ext uri="{FF2B5EF4-FFF2-40B4-BE49-F238E27FC236}">
                <a16:creationId xmlns="" xmlns:a16="http://schemas.microsoft.com/office/drawing/2014/main" id="{7A263485-93B9-4EB3-8E59-AB9B63643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0393999"/>
              </p:ext>
            </p:extLst>
          </p:nvPr>
        </p:nvGraphicFramePr>
        <p:xfrm>
          <a:off x="8246152" y="884150"/>
          <a:ext cx="3757931" cy="5599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TELEFÓNOS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915580127/ 915580120/ 915580121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915580048 / 915580047 / 915580047  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915580062 / 915580061 / 915580057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915580082 / 915580083 / 915580084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915580097 / 915580091 / 915580093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915580109 / 915580111 / 915580114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915580487 / 915580489 / 915580486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915580403 / 915580406 / 915580408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915580070 / 915580066 / 915580067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915580078 / 915580075 / 915580080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915580101 / 915580100 / 915580104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915580146 / 915580145 / 915580043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915580199 / 915580396 / 915580164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915580484 / 915580483 / 915580481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9822765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915580172 / 915580189 / 915580194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264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52598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solidFill>
                    <a:schemeClr val="bg1"/>
                  </a:solidFill>
                  <a:latin typeface="Book Antiqua" pitchFamily="18" charset="0"/>
                </a:rPr>
                <a:t>GETAFE (I)</a:t>
              </a:r>
              <a:endParaRPr lang="es-ES" sz="2400" b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4956121"/>
              </p:ext>
            </p:extLst>
          </p:nvPr>
        </p:nvGraphicFramePr>
        <p:xfrm>
          <a:off x="270756" y="905415"/>
          <a:ext cx="3757931" cy="5312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Violencia sobre la Mujer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Fiscalía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Penal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Penal N.º 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lo Penal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9822765"/>
                  </a:ext>
                </a:extLst>
              </a:tr>
            </a:tbl>
          </a:graphicData>
        </a:graphic>
      </p:graphicFrame>
      <p:graphicFrame>
        <p:nvGraphicFramePr>
          <p:cNvPr id="9" name="Tabla 24">
            <a:extLst>
              <a:ext uri="{FF2B5EF4-FFF2-40B4-BE49-F238E27FC236}">
                <a16:creationId xmlns="" xmlns:a16="http://schemas.microsoft.com/office/drawing/2014/main" id="{84ED2E3A-4839-4D20-8B9E-0C6DDEFAF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9712879"/>
              </p:ext>
            </p:extLst>
          </p:nvPr>
        </p:nvGraphicFramePr>
        <p:xfrm>
          <a:off x="4258454" y="897612"/>
          <a:ext cx="3757931" cy="5320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570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decanatogetafe@madrid.org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pj-getafe-mixto1@madrid.org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pj-getafe-mixto2@madrid.org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pj-getafe-mixto3@madrid.org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pj_getafe_mixto4@madrid.org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pj-getafe-mixto5@madrid.org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pj-getafe-mixto6@madrid.org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pj-getafe-mixto7@madrid.org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pj-getafe-mixto8@madrid.org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penal1getafe@madrid.org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penal2getafe@madrid.org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pj-getafe-penal3@madrid.org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getafepenal4@madrid.org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penal5getafe@madrid.org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9822765"/>
                  </a:ext>
                </a:extLst>
              </a:tr>
            </a:tbl>
          </a:graphicData>
        </a:graphic>
      </p:graphicFrame>
      <p:graphicFrame>
        <p:nvGraphicFramePr>
          <p:cNvPr id="11" name="Tabla 24">
            <a:extLst>
              <a:ext uri="{FF2B5EF4-FFF2-40B4-BE49-F238E27FC236}">
                <a16:creationId xmlns="" xmlns:a16="http://schemas.microsoft.com/office/drawing/2014/main" id="{7A263485-93B9-4EB3-8E59-AB9B63643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0715315"/>
              </p:ext>
            </p:extLst>
          </p:nvPr>
        </p:nvGraphicFramePr>
        <p:xfrm>
          <a:off x="8246152" y="884150"/>
          <a:ext cx="3757931" cy="5312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TELEFÓNOS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916489456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916499446 / 916499448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916499466 / 916499468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916499450 / 916499452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916499470 /  916499409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916499440 / 916499442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916499462 / 916499460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916499522 / 916499456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916499534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916499451 / 916499456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916499439 / 916499456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916499420 / 916499456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916499473 / 916499474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912761454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982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605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solidFill>
                    <a:schemeClr val="bg1"/>
                  </a:solidFill>
                  <a:latin typeface="Book Antiqua" pitchFamily="18" charset="0"/>
                </a:rPr>
                <a:t>GETAFE (II)</a:t>
              </a:r>
              <a:endParaRPr lang="es-ES" sz="2400" b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9975752"/>
              </p:ext>
            </p:extLst>
          </p:nvPr>
        </p:nvGraphicFramePr>
        <p:xfrm>
          <a:off x="270756" y="905415"/>
          <a:ext cx="3757931" cy="5025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Violencia sobre la Mujer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Fiscalía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Forensía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Registro Civil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</a:tbl>
          </a:graphicData>
        </a:graphic>
      </p:graphicFrame>
      <p:graphicFrame>
        <p:nvGraphicFramePr>
          <p:cNvPr id="9" name="Tabla 24">
            <a:extLst>
              <a:ext uri="{FF2B5EF4-FFF2-40B4-BE49-F238E27FC236}">
                <a16:creationId xmlns="" xmlns:a16="http://schemas.microsoft.com/office/drawing/2014/main" id="{84ED2E3A-4839-4D20-8B9E-0C6DDEFAF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8045524"/>
              </p:ext>
            </p:extLst>
          </p:nvPr>
        </p:nvGraphicFramePr>
        <p:xfrm>
          <a:off x="4258454" y="897612"/>
          <a:ext cx="3757931" cy="5032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570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decanatoleganes@madrid.org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juzgado_leganes1@madrid.org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juzgado_leganes2@madrid.org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juzgado_leganes3@madrid.org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jleganes4@madrid.org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juzgado_leganes5@madrid.org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juzgado_leganes6@madrid.org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juzgado7.leganes@madrid.org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juzgado_leganes8@madrid.org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leganesviol1@madrid.org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fiscalia.leganes.guardia@madrid.org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 -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 -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</a:tbl>
          </a:graphicData>
        </a:graphic>
      </p:graphicFrame>
      <p:graphicFrame>
        <p:nvGraphicFramePr>
          <p:cNvPr id="11" name="Tabla 24">
            <a:extLst>
              <a:ext uri="{FF2B5EF4-FFF2-40B4-BE49-F238E27FC236}">
                <a16:creationId xmlns="" xmlns:a16="http://schemas.microsoft.com/office/drawing/2014/main" id="{7A263485-93B9-4EB3-8E59-AB9B63643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7058896"/>
              </p:ext>
            </p:extLst>
          </p:nvPr>
        </p:nvGraphicFramePr>
        <p:xfrm>
          <a:off x="8246152" y="884150"/>
          <a:ext cx="3757931" cy="5025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31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492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TELEFÓNOS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913307524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913307541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913307659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913307562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913307532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913307499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913307610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913307583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913307645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913307660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896618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913307597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691920"/>
                  </a:ext>
                </a:extLst>
              </a:tr>
              <a:tr h="353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913307515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687506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913307509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99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6014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392BD82-836B-41C3-BD1C-4FCB1F8341C5}"/>
              </a:ext>
            </a:extLst>
          </p:cNvPr>
          <p:cNvGrpSpPr/>
          <p:nvPr/>
        </p:nvGrpSpPr>
        <p:grpSpPr>
          <a:xfrm>
            <a:off x="0" y="156504"/>
            <a:ext cx="12192000" cy="539750"/>
            <a:chOff x="0" y="580576"/>
            <a:chExt cx="12192000" cy="539750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D4AEF289-23EA-40DF-B820-751BD7DE20E1}"/>
                </a:ext>
              </a:extLst>
            </p:cNvPr>
            <p:cNvSpPr/>
            <p:nvPr/>
          </p:nvSpPr>
          <p:spPr>
            <a:xfrm>
              <a:off x="0" y="580576"/>
              <a:ext cx="12192000" cy="53975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334CCD02-16FA-437B-ADB2-77D0EA914584}"/>
                </a:ext>
              </a:extLst>
            </p:cNvPr>
            <p:cNvSpPr txBox="1"/>
            <p:nvPr/>
          </p:nvSpPr>
          <p:spPr>
            <a:xfrm>
              <a:off x="4855287" y="619618"/>
              <a:ext cx="5157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chemeClr val="bg1"/>
                  </a:solidFill>
                  <a:latin typeface="Book Antiqua" pitchFamily="18" charset="0"/>
                </a:rPr>
                <a:t>MAJADAHONDA</a:t>
              </a:r>
            </a:p>
          </p:txBody>
        </p:sp>
      </p:grp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="" xmlns:a16="http://schemas.microsoft.com/office/drawing/2014/main" id="{74CAEDE7-2C93-4898-A923-F94FBF04E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416" y="0"/>
            <a:ext cx="897828" cy="862887"/>
          </a:xfrm>
          <a:prstGeom prst="rect">
            <a:avLst/>
          </a:prstGeom>
        </p:spPr>
      </p:pic>
      <p:graphicFrame>
        <p:nvGraphicFramePr>
          <p:cNvPr id="24" name="Tabla 24">
            <a:extLst>
              <a:ext uri="{FF2B5EF4-FFF2-40B4-BE49-F238E27FC236}">
                <a16:creationId xmlns="" xmlns:a16="http://schemas.microsoft.com/office/drawing/2014/main" id="{578F2A65-B318-44D9-9D47-B0B9FDB1D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3341597"/>
              </p:ext>
            </p:extLst>
          </p:nvPr>
        </p:nvGraphicFramePr>
        <p:xfrm>
          <a:off x="304508" y="1142969"/>
          <a:ext cx="3755790" cy="394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790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DATOS CONTACTO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1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2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5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6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7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 de Primera Instancia e Instrucción N.º 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</a:tbl>
          </a:graphicData>
        </a:graphic>
      </p:graphicFrame>
      <p:graphicFrame>
        <p:nvGraphicFramePr>
          <p:cNvPr id="12" name="Tabla 24">
            <a:extLst>
              <a:ext uri="{FF2B5EF4-FFF2-40B4-BE49-F238E27FC236}">
                <a16:creationId xmlns="" xmlns:a16="http://schemas.microsoft.com/office/drawing/2014/main" id="{EDBAB09B-651E-4625-B2E7-E184A74F8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6764551"/>
              </p:ext>
            </p:extLst>
          </p:nvPr>
        </p:nvGraphicFramePr>
        <p:xfrm>
          <a:off x="4327404" y="1142969"/>
          <a:ext cx="3755790" cy="394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790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CORREO ELECTRÓNICO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decanato.maj@madrid.org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juzgado_majadahonda1@madrid.org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juzgado_majadahonda2@madrid.org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juzgado_majadahonda3@madrid.org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juzgado_majadahonda4@madrid.org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juzgado_majadahonda5@madrid.org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juzgado_majadahonda6@madrid.org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juzgado_majadahonda7@madrid.org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juzgado_majadahonda8@madrid.org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</a:tbl>
          </a:graphicData>
        </a:graphic>
      </p:graphicFrame>
      <p:graphicFrame>
        <p:nvGraphicFramePr>
          <p:cNvPr id="13" name="Tabla 24">
            <a:extLst>
              <a:ext uri="{FF2B5EF4-FFF2-40B4-BE49-F238E27FC236}">
                <a16:creationId xmlns="" xmlns:a16="http://schemas.microsoft.com/office/drawing/2014/main" id="{863A47D2-2D39-4952-B7E3-30CA51B14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7545902"/>
              </p:ext>
            </p:extLst>
          </p:nvPr>
        </p:nvGraphicFramePr>
        <p:xfrm>
          <a:off x="8247559" y="1142969"/>
          <a:ext cx="3755790" cy="394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790">
                  <a:extLst>
                    <a:ext uri="{9D8B030D-6E8A-4147-A177-3AD203B41FA5}">
                      <a16:colId xmlns="" xmlns:a16="http://schemas.microsoft.com/office/drawing/2014/main" val="2336159493"/>
                    </a:ext>
                  </a:extLst>
                </a:gridCol>
              </a:tblGrid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TELEFÓNOS</a:t>
                      </a:r>
                    </a:p>
                  </a:txBody>
                  <a:tcPr marL="6350" marR="6350" marT="6350" marB="0" anchor="ctr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593601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914229417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44374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914229402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00806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914229405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351193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914229422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692815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914229410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40114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914229413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265017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916795984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629288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916028250</a:t>
                      </a:r>
                    </a:p>
                  </a:txBody>
                  <a:tcPr marL="6350" marR="6350" marT="6350" marB="0" anchor="ctr">
                    <a:solidFill>
                      <a:srgbClr val="DFDC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411209"/>
                  </a:ext>
                </a:extLst>
              </a:tr>
              <a:tr h="394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914229438</a:t>
                      </a:r>
                    </a:p>
                  </a:txBody>
                  <a:tcPr marL="6350" marR="6350" marT="6350" marB="0" anchor="ctr"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0440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483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1317</Words>
  <Application>Microsoft Office PowerPoint</Application>
  <PresentationFormat>Personalizado</PresentationFormat>
  <Paragraphs>443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FERNANDEZ JIMENEZ</dc:creator>
  <cp:lastModifiedBy>ilozanol</cp:lastModifiedBy>
  <cp:revision>25</cp:revision>
  <dcterms:created xsi:type="dcterms:W3CDTF">2020-06-23T17:43:45Z</dcterms:created>
  <dcterms:modified xsi:type="dcterms:W3CDTF">2020-06-25T13:54:31Z</dcterms:modified>
</cp:coreProperties>
</file>